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Merriweather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Merriweather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erriweather-italic.fntdata"/><Relationship Id="rId6" Type="http://schemas.openxmlformats.org/officeDocument/2006/relationships/slide" Target="slides/slide1.xml"/><Relationship Id="rId18" Type="http://schemas.openxmlformats.org/officeDocument/2006/relationships/font" Target="fonts/Merriweather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eb325543c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eb325543c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language use of the word “Computer”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b325543c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b325543c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actual part that computes!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eb325543c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eb325543c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Inputs to interact with the internal computer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b325543c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b325543c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Outputs from the computer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b325543c3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b325543c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may be connected through a network -- the network can operate as an input device and an output device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eb325543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eb325543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diagram helps show how a computer works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are input, stored in memory, the CPU takes the info in memory &amp; processes, stores the result/outcome in memory, it may then be output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950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50F22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950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rgbClr val="950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>
                <a:solidFill>
                  <a:srgbClr val="666666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○"/>
              <a:defRPr>
                <a:solidFill>
                  <a:srgbClr val="666666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■"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950F2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rgbClr val="950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erriweather"/>
              <a:buNone/>
              <a:defRPr sz="30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Merriweather"/>
              <a:buChar char="●"/>
              <a:defRPr sz="1800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Merriweather"/>
              <a:buChar char="○"/>
              <a:defRPr>
                <a:solidFill>
                  <a:srgbClr val="666666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Merriweather"/>
              <a:buChar char="■"/>
              <a:defRPr>
                <a:solidFill>
                  <a:srgbClr val="999999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●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○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■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●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○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erriweather"/>
              <a:buChar char="■"/>
              <a:defRPr>
                <a:solidFill>
                  <a:schemeClr val="lt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1.jpg"/><Relationship Id="rId5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4.jpg"/><Relationship Id="rId5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Architecture Overview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 308 - Day 03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you think when you hear “computer”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360079" cy="392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4879" y="685800"/>
            <a:ext cx="4326723" cy="2883777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4716925" y="3682275"/>
            <a:ext cx="43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rPr>
              <a:t>Images from wikipedia</a:t>
            </a:r>
            <a:endParaRPr>
              <a:solidFill>
                <a:srgbClr val="43434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actual “computer”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144625"/>
            <a:ext cx="4088018" cy="3770638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1766275" y="2057325"/>
            <a:ext cx="2208000" cy="2132700"/>
          </a:xfrm>
          <a:prstGeom prst="snipRoundRect">
            <a:avLst>
              <a:gd fmla="val 16667" name="adj1"/>
              <a:gd fmla="val 34120" name="adj2"/>
            </a:avLst>
          </a:prstGeom>
          <a:noFill/>
          <a:ln cap="flat" cmpd="sng" w="1143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Highlighted is the machine that does the computing!</a:t>
            </a:r>
            <a:endParaRPr sz="2000"/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Central Processing Unit (CPU)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The “Processor”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Logic Control Units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Math co-processors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Random Access Memory (RAM)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Memory for the CPU</a:t>
            </a:r>
            <a:endParaRPr sz="1500"/>
          </a:p>
        </p:txBody>
      </p:sp>
      <p:sp>
        <p:nvSpPr>
          <p:cNvPr id="76" name="Google Shape;76;p15"/>
          <p:cNvSpPr txBox="1"/>
          <p:nvPr/>
        </p:nvSpPr>
        <p:spPr>
          <a:xfrm>
            <a:off x="587200" y="4770725"/>
            <a:ext cx="362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rPr>
              <a:t>Image of motherboard from wikipedia</a:t>
            </a:r>
            <a:endParaRPr>
              <a:solidFill>
                <a:srgbClr val="43434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“Inputs”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50" y="1220825"/>
            <a:ext cx="5692375" cy="376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1050" y="306425"/>
            <a:ext cx="2287150" cy="200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2555" y="2974054"/>
            <a:ext cx="2834652" cy="21689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689925" y="4589600"/>
            <a:ext cx="43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rPr>
              <a:t>Images from wikipedia</a:t>
            </a:r>
            <a:endParaRPr>
              <a:solidFill>
                <a:srgbClr val="43434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“Outputs”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4750" y="51050"/>
            <a:ext cx="4472023" cy="342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20825"/>
            <a:ext cx="2962359" cy="377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69301" y="2655800"/>
            <a:ext cx="3074698" cy="24877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3114750" y="4435000"/>
            <a:ext cx="43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rPr>
              <a:t>Images from wikipedia</a:t>
            </a:r>
            <a:endParaRPr>
              <a:solidFill>
                <a:srgbClr val="43434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are often “networked”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220825"/>
            <a:ext cx="6812549" cy="37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6862125" y="1068425"/>
            <a:ext cx="430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Merriweather"/>
                <a:ea typeface="Merriweather"/>
                <a:cs typeface="Merriweather"/>
                <a:sym typeface="Merriweather"/>
              </a:rPr>
              <a:t>Image from wikipedia</a:t>
            </a:r>
            <a:endParaRPr>
              <a:solidFill>
                <a:srgbClr val="434343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Computer Architecture</a:t>
            </a:r>
            <a:endParaRPr/>
          </a:p>
        </p:txBody>
      </p:sp>
      <p:sp>
        <p:nvSpPr>
          <p:cNvPr id="107" name="Google Shape;107;p19"/>
          <p:cNvSpPr/>
          <p:nvPr/>
        </p:nvSpPr>
        <p:spPr>
          <a:xfrm>
            <a:off x="430325" y="1925775"/>
            <a:ext cx="1948800" cy="15642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Inputs</a:t>
            </a:r>
            <a:endParaRPr b="1" sz="24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Keyboard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Mouse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Storage device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Punch card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Network data</a:t>
            </a:r>
            <a:endParaRPr sz="1000"/>
          </a:p>
        </p:txBody>
      </p:sp>
      <p:sp>
        <p:nvSpPr>
          <p:cNvPr id="108" name="Google Shape;108;p19"/>
          <p:cNvSpPr/>
          <p:nvPr/>
        </p:nvSpPr>
        <p:spPr>
          <a:xfrm>
            <a:off x="6699650" y="1956375"/>
            <a:ext cx="1948800" cy="15642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Outputs</a:t>
            </a:r>
            <a:endParaRPr b="1" sz="24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Monitor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Printer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Storage device</a:t>
            </a:r>
            <a:endParaRPr sz="1000"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Networks</a:t>
            </a:r>
            <a:endParaRPr sz="1000"/>
          </a:p>
        </p:txBody>
      </p:sp>
      <p:sp>
        <p:nvSpPr>
          <p:cNvPr id="109" name="Google Shape;109;p19"/>
          <p:cNvSpPr/>
          <p:nvPr/>
        </p:nvSpPr>
        <p:spPr>
          <a:xfrm>
            <a:off x="3025675" y="1189400"/>
            <a:ext cx="3111600" cy="3803700"/>
          </a:xfrm>
          <a:prstGeom prst="roundRect">
            <a:avLst>
              <a:gd fmla="val 16667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The Computer</a:t>
            </a:r>
            <a:endParaRPr b="1" sz="2400"/>
          </a:p>
        </p:txBody>
      </p:sp>
      <p:sp>
        <p:nvSpPr>
          <p:cNvPr id="110" name="Google Shape;110;p19"/>
          <p:cNvSpPr/>
          <p:nvPr/>
        </p:nvSpPr>
        <p:spPr>
          <a:xfrm>
            <a:off x="3463075" y="2025425"/>
            <a:ext cx="2247900" cy="8139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Processor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Central Processing Unit (CPU)</a:t>
            </a:r>
            <a:endParaRPr sz="1000"/>
          </a:p>
        </p:txBody>
      </p:sp>
      <p:sp>
        <p:nvSpPr>
          <p:cNvPr id="111" name="Google Shape;111;p19"/>
          <p:cNvSpPr/>
          <p:nvPr/>
        </p:nvSpPr>
        <p:spPr>
          <a:xfrm>
            <a:off x="3463200" y="3498150"/>
            <a:ext cx="2247900" cy="7917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Memory</a:t>
            </a:r>
            <a:endParaRPr b="1"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Random Access Memory (RAM)</a:t>
            </a:r>
            <a:endParaRPr sz="1000"/>
          </a:p>
        </p:txBody>
      </p:sp>
      <p:cxnSp>
        <p:nvCxnSpPr>
          <p:cNvPr id="112" name="Google Shape;112;p19"/>
          <p:cNvCxnSpPr/>
          <p:nvPr/>
        </p:nvCxnSpPr>
        <p:spPr>
          <a:xfrm>
            <a:off x="2379125" y="2832675"/>
            <a:ext cx="641100" cy="9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3" name="Google Shape;113;p19"/>
          <p:cNvCxnSpPr/>
          <p:nvPr/>
        </p:nvCxnSpPr>
        <p:spPr>
          <a:xfrm>
            <a:off x="6136250" y="2881875"/>
            <a:ext cx="563400" cy="9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4" name="Google Shape;114;p19"/>
          <p:cNvCxnSpPr/>
          <p:nvPr/>
        </p:nvCxnSpPr>
        <p:spPr>
          <a:xfrm>
            <a:off x="3895250" y="2849925"/>
            <a:ext cx="10800" cy="640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" name="Google Shape;115;p19"/>
          <p:cNvCxnSpPr/>
          <p:nvPr/>
        </p:nvCxnSpPr>
        <p:spPr>
          <a:xfrm flipH="1" rot="10800000">
            <a:off x="5250500" y="2839375"/>
            <a:ext cx="10800" cy="6615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 Theme (Miami Colors)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